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2" r:id="rId3"/>
    <p:sldId id="274" r:id="rId4"/>
    <p:sldId id="275" r:id="rId5"/>
    <p:sldId id="267" r:id="rId6"/>
    <p:sldId id="276" r:id="rId7"/>
    <p:sldId id="278" r:id="rId8"/>
    <p:sldId id="266" r:id="rId9"/>
    <p:sldId id="269" r:id="rId10"/>
    <p:sldId id="279" r:id="rId11"/>
    <p:sldId id="280" r:id="rId12"/>
    <p:sldId id="281" r:id="rId13"/>
    <p:sldId id="282" r:id="rId14"/>
    <p:sldId id="273" r:id="rId15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007F"/>
    <a:srgbClr val="8EC298"/>
    <a:srgbClr val="ED9DAC"/>
    <a:srgbClr val="00B0EF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0"/>
    <p:restoredTop sz="94691"/>
  </p:normalViewPr>
  <p:slideViewPr>
    <p:cSldViewPr snapToGrid="0">
      <p:cViewPr varScale="1">
        <p:scale>
          <a:sx n="56" d="100"/>
          <a:sy n="56" d="100"/>
        </p:scale>
        <p:origin x="356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09/03/2024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latin typeface="+mj-lt"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713648" y="2463497"/>
            <a:ext cx="8478350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4800" b="1" dirty="0">
                <a:effectLst/>
                <a:latin typeface="+mj-ea"/>
                <a:ea typeface="+mj-ea"/>
              </a:rPr>
              <a:t>수동태</a:t>
            </a:r>
            <a:endParaRPr lang="en-US" altLang="ko-Kore-KR" sz="4800" dirty="0">
              <a:effectLst/>
              <a:latin typeface="+mj-ea"/>
              <a:ea typeface="+mj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51600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973630" y="651600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51600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3713648" y="3735345"/>
            <a:ext cx="8478350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4800" b="1" dirty="0">
                <a:effectLst/>
                <a:latin typeface="+mj-ea"/>
                <a:ea typeface="+mj-ea"/>
              </a:rPr>
              <a:t>동사</a:t>
            </a:r>
            <a:r>
              <a:rPr lang="en-US" altLang="ko-KR" sz="4800" b="1" dirty="0">
                <a:effectLst/>
                <a:latin typeface="+mj-ea"/>
                <a:ea typeface="+mj-ea"/>
              </a:rPr>
              <a:t>+</a:t>
            </a:r>
            <a:r>
              <a:rPr lang="ko-KR" altLang="en-US" sz="4800" b="1" dirty="0">
                <a:effectLst/>
                <a:latin typeface="+mj-ea"/>
                <a:ea typeface="+mj-ea"/>
              </a:rPr>
              <a:t>목적어</a:t>
            </a:r>
            <a:r>
              <a:rPr lang="en-US" altLang="ko-KR" sz="4800" b="1" dirty="0">
                <a:effectLst/>
                <a:latin typeface="+mj-ea"/>
                <a:ea typeface="+mj-ea"/>
              </a:rPr>
              <a:t>+to </a:t>
            </a:r>
            <a:r>
              <a:rPr lang="ko-KR" altLang="en-US" sz="4800" b="1" dirty="0">
                <a:latin typeface="+mj-ea"/>
                <a:ea typeface="+mj-ea"/>
              </a:rPr>
              <a:t>부정사</a:t>
            </a:r>
            <a:r>
              <a:rPr lang="ko-KR" altLang="en-US" sz="4800" b="1" dirty="0">
                <a:effectLst/>
                <a:latin typeface="+mj-ea"/>
                <a:ea typeface="+mj-ea"/>
              </a:rPr>
              <a:t> </a:t>
            </a:r>
            <a:endParaRPr lang="en-US" altLang="ko-Kore-KR" sz="4800" dirty="0">
              <a:effectLst/>
              <a:latin typeface="+mj-ea"/>
              <a:ea typeface="+mj-e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697673"/>
            <a:ext cx="229602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+mj-lt"/>
                <a:ea typeface="Noto Sans KR" panose="020B0500000000000000" pitchFamily="34" charset="-128"/>
              </a:rPr>
              <a:t>High School English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7605" y="2527322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2527322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637605" y="2564762"/>
            <a:ext cx="1917468" cy="6617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37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1</a:t>
            </a:r>
            <a:endParaRPr lang="en-US" altLang="ko-Kore-KR" sz="37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5185" y="3790065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043773" y="3790065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1595185" y="3827505"/>
            <a:ext cx="1917468" cy="6617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370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370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64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299865" y="1663316"/>
            <a:ext cx="9652561" cy="335264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514350" marR="0" indent="-51435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AutoNum type="arabicParenR"/>
            </a:pP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to </a:t>
            </a:r>
            <a:r>
              <a:rPr lang="ko-KR" altLang="en-US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부정사를 목적격 보어로 취하는 동사</a:t>
            </a:r>
            <a:endParaRPr lang="en-US" altLang="ko-KR" sz="2800" b="1" kern="0" spc="-6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R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want, advise, allow, ask, cause, encourage, order, tell </a:t>
            </a:r>
            <a:r>
              <a:rPr lang="ko-KR" altLang="en-US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등 </a:t>
            </a:r>
            <a:endParaRPr lang="ko-KR" altLang="en-US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en-US" altLang="ko-KR" sz="2800" b="1" kern="0" spc="-6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Her parents 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wanted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her 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to become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 doctor. </a:t>
            </a:r>
            <a:endParaRPr lang="en-US" altLang="ko-KR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The librarian 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asked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them 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to be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quiet in the library. </a:t>
            </a:r>
            <a:endParaRPr lang="en-US" altLang="ko-KR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spc="-150" dirty="0">
                <a:latin typeface="+mj-ea"/>
                <a:ea typeface="+mj-ea"/>
              </a:rPr>
              <a:t> </a:t>
            </a:r>
            <a:r>
              <a:rPr lang="ko-KR" altLang="en-US" sz="3600" b="1" spc="-150" dirty="0">
                <a:latin typeface="+mj-ea"/>
                <a:ea typeface="+mj-ea"/>
              </a:rPr>
              <a:t>동사 </a:t>
            </a:r>
            <a:r>
              <a:rPr lang="en-US" altLang="ko-KR" sz="3600" b="1" spc="-150" dirty="0">
                <a:latin typeface="+mj-ea"/>
                <a:ea typeface="+mj-ea"/>
              </a:rPr>
              <a:t>+ </a:t>
            </a:r>
            <a:r>
              <a:rPr lang="ko-KR" altLang="en-US" sz="3600" b="1" spc="-150" dirty="0">
                <a:latin typeface="+mj-ea"/>
                <a:ea typeface="+mj-ea"/>
              </a:rPr>
              <a:t>목적어 </a:t>
            </a:r>
            <a:r>
              <a:rPr lang="en-US" altLang="ko-KR" sz="3600" b="1" spc="-150" dirty="0">
                <a:latin typeface="+mj-ea"/>
                <a:ea typeface="+mj-ea"/>
              </a:rPr>
              <a:t>+ to </a:t>
            </a:r>
            <a:r>
              <a:rPr lang="ko-KR" altLang="en-US" sz="3600" b="1" spc="-150" dirty="0">
                <a:latin typeface="+mj-ea"/>
                <a:ea typeface="+mj-ea"/>
              </a:rPr>
              <a:t>부정사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39BDCD-AA8E-E33F-E032-1B8C61D2AA6F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p.39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37513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299865" y="1663316"/>
            <a:ext cx="9844385" cy="404206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2) </a:t>
            </a:r>
            <a:r>
              <a:rPr lang="ko-KR" altLang="en-US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동사 원형을 목적격 보어로 취하는 동사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en-US" altLang="ko-KR" sz="2800" b="1" kern="0" spc="-6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800" b="1" kern="0" spc="-60" dirty="0">
                <a:solidFill>
                  <a:schemeClr val="accent6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사역동사</a:t>
            </a:r>
            <a:r>
              <a:rPr lang="en-US" altLang="ko-KR" sz="2600" b="1" kern="0" spc="-60" dirty="0">
                <a:solidFill>
                  <a:schemeClr val="accent6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(make, have, let)          </a:t>
            </a:r>
            <a:r>
              <a:rPr lang="ko-KR" altLang="en-US" sz="2800" b="1" kern="0" spc="-60" dirty="0">
                <a:solidFill>
                  <a:schemeClr val="accent4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지각동사</a:t>
            </a:r>
            <a:r>
              <a:rPr lang="en-US" altLang="ko-KR" sz="2600" b="1" kern="0" spc="-60" dirty="0">
                <a:solidFill>
                  <a:schemeClr val="accent4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(see, watch, hear, feel) </a:t>
            </a:r>
            <a:endParaRPr lang="ko-KR" altLang="en-US" sz="26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algn="just" fontAlgn="base" latinLnBrk="1">
              <a:lnSpc>
                <a:spcPct val="160000"/>
              </a:lnSpc>
            </a:pP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He </a:t>
            </a:r>
            <a:r>
              <a:rPr lang="en-US" altLang="ko-KR" sz="2800" b="1" kern="0" spc="-60" dirty="0">
                <a:solidFill>
                  <a:schemeClr val="accent6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made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me 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clean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the room.    I </a:t>
            </a:r>
            <a:r>
              <a:rPr lang="en-US" altLang="ko-KR" sz="2800" b="1" kern="0" spc="-60" dirty="0">
                <a:solidFill>
                  <a:schemeClr val="accent4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saw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him 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swim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in the river.</a:t>
            </a:r>
            <a:endParaRPr lang="en-US" altLang="ko-KR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He </a:t>
            </a:r>
            <a:r>
              <a:rPr lang="en-US" altLang="ko-KR" sz="2800" b="1" kern="0" spc="-60" dirty="0">
                <a:solidFill>
                  <a:schemeClr val="accent6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had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them 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wash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his car.        Tony </a:t>
            </a:r>
            <a:r>
              <a:rPr lang="en-US" altLang="ko-KR" sz="2800" b="1" kern="0" spc="-60" dirty="0">
                <a:solidFill>
                  <a:schemeClr val="accent4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heard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Julie 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sing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 song. </a:t>
            </a:r>
            <a:endParaRPr lang="en-US" altLang="ko-KR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 </a:t>
            </a:r>
            <a:r>
              <a:rPr lang="en-US" altLang="ko-KR" sz="2800" b="1" kern="0" spc="-60" dirty="0">
                <a:solidFill>
                  <a:schemeClr val="accent6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let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her 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play 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outside.</a:t>
            </a:r>
            <a:r>
              <a:rPr lang="en-US" altLang="ko-KR" sz="2800" kern="0" spc="-6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He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b="1" kern="0" spc="-60" dirty="0">
                <a:solidFill>
                  <a:schemeClr val="accent4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felt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the ground 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shake.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endParaRPr lang="en-US" altLang="ko-KR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spc="-150" dirty="0">
                <a:latin typeface="+mj-ea"/>
                <a:ea typeface="+mj-ea"/>
              </a:rPr>
              <a:t> </a:t>
            </a:r>
            <a:r>
              <a:rPr lang="ko-KR" altLang="en-US" sz="3600" b="1" spc="-150" dirty="0">
                <a:latin typeface="+mj-ea"/>
                <a:ea typeface="+mj-ea"/>
              </a:rPr>
              <a:t>동사 </a:t>
            </a:r>
            <a:r>
              <a:rPr lang="en-US" altLang="ko-KR" sz="3600" b="1" spc="-150" dirty="0">
                <a:latin typeface="+mj-ea"/>
                <a:ea typeface="+mj-ea"/>
              </a:rPr>
              <a:t>+ </a:t>
            </a:r>
            <a:r>
              <a:rPr lang="ko-KR" altLang="en-US" sz="3600" b="1" spc="-150" dirty="0">
                <a:latin typeface="+mj-ea"/>
                <a:ea typeface="+mj-ea"/>
              </a:rPr>
              <a:t>목적어 </a:t>
            </a:r>
            <a:r>
              <a:rPr lang="en-US" altLang="ko-KR" sz="3600" b="1" spc="-150" dirty="0">
                <a:latin typeface="+mj-ea"/>
                <a:ea typeface="+mj-ea"/>
              </a:rPr>
              <a:t>+ to </a:t>
            </a:r>
            <a:r>
              <a:rPr lang="ko-KR" altLang="en-US" sz="3600" b="1" spc="-150" dirty="0">
                <a:latin typeface="+mj-ea"/>
                <a:ea typeface="+mj-ea"/>
              </a:rPr>
              <a:t>부정사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39BDCD-AA8E-E33F-E032-1B8C61D2AA6F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p.39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847060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299865" y="1663316"/>
            <a:ext cx="9467195" cy="266323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fontAlgn="base" latinLnBrk="1">
              <a:lnSpc>
                <a:spcPct val="160000"/>
              </a:lnSpc>
            </a:pPr>
            <a:r>
              <a:rPr lang="en-US" altLang="ko-KR" sz="2800" b="1" kern="0" spc="-6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동사 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help</a:t>
            </a:r>
            <a:r>
              <a:rPr lang="ko-KR" altLang="en-US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는 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to </a:t>
            </a:r>
            <a:r>
              <a:rPr lang="ko-KR" altLang="en-US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부정사와 동사 원형 모두 목적격 보어로 취할 수 있다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en-US" altLang="ko-KR" sz="2800" b="1" kern="0" spc="-6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Sunscreen 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helps 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you 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(to) protect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your skin. </a:t>
            </a:r>
            <a:endParaRPr lang="en-US" altLang="ko-KR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spc="-150" dirty="0">
                <a:latin typeface="+mj-ea"/>
                <a:ea typeface="+mj-ea"/>
              </a:rPr>
              <a:t> </a:t>
            </a:r>
            <a:r>
              <a:rPr lang="ko-KR" altLang="en-US" sz="3600" b="1" spc="-150" dirty="0">
                <a:latin typeface="+mj-ea"/>
                <a:ea typeface="+mj-ea"/>
              </a:rPr>
              <a:t>동사 </a:t>
            </a:r>
            <a:r>
              <a:rPr lang="en-US" altLang="ko-KR" sz="3600" b="1" spc="-150" dirty="0">
                <a:latin typeface="+mj-ea"/>
                <a:ea typeface="+mj-ea"/>
              </a:rPr>
              <a:t>+ </a:t>
            </a:r>
            <a:r>
              <a:rPr lang="ko-KR" altLang="en-US" sz="3600" b="1" spc="-150" dirty="0">
                <a:latin typeface="+mj-ea"/>
                <a:ea typeface="+mj-ea"/>
              </a:rPr>
              <a:t>목적어 </a:t>
            </a:r>
            <a:r>
              <a:rPr lang="en-US" altLang="ko-KR" sz="3600" b="1" spc="-150" dirty="0">
                <a:latin typeface="+mj-ea"/>
                <a:ea typeface="+mj-ea"/>
              </a:rPr>
              <a:t>+ to </a:t>
            </a:r>
            <a:r>
              <a:rPr lang="ko-KR" altLang="en-US" sz="3600" b="1" spc="-150" dirty="0">
                <a:latin typeface="+mj-ea"/>
                <a:ea typeface="+mj-ea"/>
              </a:rPr>
              <a:t>부정사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39BDCD-AA8E-E33F-E032-1B8C61D2AA6F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p.39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305477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299865" y="1663316"/>
            <a:ext cx="9250025" cy="499123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1) 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맑은 고딕" panose="020B0503020000020004" pitchFamily="50" charset="-127"/>
                <a:ea typeface="맑은 고딕" panose="020B0503020000020004" pitchFamily="50" charset="-127"/>
              </a:rPr>
              <a:t>목적어와 목적격 보어의 관계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가 </a:t>
            </a:r>
            <a:r>
              <a:rPr lang="ko-KR" altLang="en-US" sz="24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능동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일 때 </a:t>
            </a:r>
            <a:r>
              <a:rPr lang="ko-KR" altLang="en-US" sz="24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‘동사 </a:t>
            </a:r>
            <a:r>
              <a:rPr lang="ko-KR" altLang="en-US" sz="2400" b="1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원형’</a:t>
            </a:r>
            <a:r>
              <a:rPr lang="ko-KR" altLang="en-US" sz="2400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을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쓰지만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맑은 고딕" panose="020B0503020000020004" pitchFamily="50" charset="-127"/>
                <a:ea typeface="맑은 고딕" panose="020B0503020000020004" pitchFamily="50" charset="-127"/>
              </a:rPr>
              <a:t>   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맑은 고딕" panose="020B0503020000020004" pitchFamily="50" charset="-127"/>
                <a:ea typeface="맑은 고딕" panose="020B0503020000020004" pitchFamily="50" charset="-127"/>
              </a:rPr>
              <a:t>목적어와 목적격 보어의 관계가 </a:t>
            </a:r>
            <a:r>
              <a:rPr lang="ko-KR" altLang="en-US" sz="2400" b="1" kern="0" spc="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맑은 고딕" panose="020B0503020000020004" pitchFamily="50" charset="-127"/>
                <a:ea typeface="맑은 고딕" panose="020B0503020000020004" pitchFamily="50" charset="-127"/>
              </a:rPr>
              <a:t>수동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일 때는 </a:t>
            </a:r>
            <a:r>
              <a:rPr lang="ko-KR" altLang="en-US" sz="24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‘과거 </a:t>
            </a:r>
            <a:r>
              <a:rPr lang="ko-KR" altLang="en-US" sz="2400" b="1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분사’</a:t>
            </a:r>
            <a:r>
              <a:rPr lang="ko-KR" altLang="en-US" sz="2400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를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쓴다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algn="just" fontAlgn="base" latinLnBrk="1">
              <a:lnSpc>
                <a:spcPct val="160000"/>
              </a:lnSpc>
            </a:pP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I </a:t>
            </a:r>
            <a:r>
              <a:rPr lang="en-US" altLang="ko-KR" sz="24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had 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my car </a:t>
            </a:r>
            <a:r>
              <a:rPr lang="en-US" altLang="ko-KR" sz="24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parked.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</a:p>
          <a:p>
            <a:pPr algn="just" fontAlgn="base" latinLnBrk="1">
              <a:lnSpc>
                <a:spcPct val="160000"/>
              </a:lnSpc>
            </a:pP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She </a:t>
            </a:r>
            <a:r>
              <a:rPr lang="en-US" altLang="ko-KR" sz="24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saw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the window</a:t>
            </a:r>
            <a:r>
              <a:rPr lang="en-US" altLang="ko-KR" sz="2400" b="1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4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broken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algn="just" fontAlgn="base" latinLnBrk="1">
              <a:lnSpc>
                <a:spcPct val="160000"/>
              </a:lnSpc>
            </a:pPr>
            <a:endParaRPr lang="en-US" altLang="ko-KR" sz="1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2) 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지각동사의 경우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상황이 진행 중임을 강조할 때 목적격 보어로       </a:t>
            </a:r>
            <a:endParaRPr lang="en-US" altLang="ko-KR" sz="2400" kern="0" spc="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현재 분사를 사용하기도 한다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algn="just" fontAlgn="base" latinLnBrk="1">
              <a:lnSpc>
                <a:spcPct val="160000"/>
              </a:lnSpc>
            </a:pP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I </a:t>
            </a:r>
            <a:r>
              <a:rPr lang="en-US" altLang="ko-KR" sz="24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heard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the dog </a:t>
            </a:r>
            <a:r>
              <a:rPr lang="en-US" altLang="ko-KR" sz="24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bark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en-US" altLang="ko-KR" sz="2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algn="just" fontAlgn="base" latinLnBrk="1">
              <a:lnSpc>
                <a:spcPct val="160000"/>
              </a:lnSpc>
            </a:pP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I </a:t>
            </a:r>
            <a:r>
              <a:rPr lang="en-US" altLang="ko-KR" sz="24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heard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the dog </a:t>
            </a:r>
            <a:r>
              <a:rPr lang="en-US" altLang="ko-KR" sz="24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barking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en-US" altLang="ko-KR" sz="2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4" y="835169"/>
            <a:ext cx="75115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spc="-150" dirty="0">
                <a:latin typeface="+mj-ea"/>
                <a:ea typeface="+mj-ea"/>
              </a:rPr>
              <a:t> </a:t>
            </a:r>
            <a:r>
              <a:rPr lang="ko-KR" altLang="en-US" sz="32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사역 동사와 지각 동사의 목적격 보어</a:t>
            </a:r>
            <a:endParaRPr lang="ko-KR" altLang="en-US" sz="32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39BDCD-AA8E-E33F-E032-1B8C61D2AA6F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p.39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09504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2065078"/>
            <a:ext cx="9169717" cy="84523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2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The doctor told me not to eat too fast. </a:t>
            </a:r>
            <a:endParaRPr lang="en-US" altLang="ko-KR" sz="30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835228" y="757278"/>
            <a:ext cx="6526217" cy="119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다음 문장에서 목적어와 목적격 보어에 밑줄을 긋고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해석해 봅시다</a:t>
            </a: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+mj-ea"/>
                <a:ea typeface="+mj-ea"/>
              </a:rPr>
              <a:t>연습문제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45943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1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5019411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2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1708568" y="3109076"/>
            <a:ext cx="8544142" cy="1204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ko-KR" altLang="en-US" sz="3000" dirty="0">
                <a:solidFill>
                  <a:srgbClr val="E4007F"/>
                </a:solidFill>
                <a:effectLst/>
                <a:ea typeface="Noto Sans KR" panose="020B0500000000000000" pitchFamily="34" charset="-128"/>
              </a:rPr>
              <a:t> </a:t>
            </a:r>
            <a:r>
              <a:rPr lang="en-US" altLang="ko-KR" sz="3000" kern="0" spc="0" dirty="0">
                <a:solidFill>
                  <a:srgbClr val="E4007F"/>
                </a:solidFill>
                <a:effectLst/>
                <a:ea typeface="맑은 고딕" panose="020B0503020000020004" pitchFamily="50" charset="-127"/>
              </a:rPr>
              <a:t>The doctor told </a:t>
            </a:r>
            <a:r>
              <a:rPr lang="en-US" altLang="ko-KR" sz="3000" u="sng" kern="0" spc="0" dirty="0">
                <a:solidFill>
                  <a:srgbClr val="E4007F"/>
                </a:solidFill>
                <a:effectLst/>
                <a:ea typeface="맑은 고딕" panose="020B0503020000020004" pitchFamily="50" charset="-127"/>
              </a:rPr>
              <a:t>me</a:t>
            </a:r>
            <a:r>
              <a:rPr lang="en-US" altLang="ko-KR" sz="3000" kern="0" spc="0" dirty="0">
                <a:solidFill>
                  <a:srgbClr val="E4007F"/>
                </a:solidFill>
                <a:effectLst/>
                <a:ea typeface="맑은 고딕" panose="020B0503020000020004" pitchFamily="50" charset="-127"/>
              </a:rPr>
              <a:t> </a:t>
            </a:r>
            <a:r>
              <a:rPr lang="en-US" altLang="ko-KR" sz="3000" u="sng" kern="0" spc="0" dirty="0">
                <a:solidFill>
                  <a:srgbClr val="E4007F"/>
                </a:solidFill>
                <a:effectLst/>
                <a:ea typeface="맑은 고딕" panose="020B0503020000020004" pitchFamily="50" charset="-127"/>
              </a:rPr>
              <a:t>not to eat too fast</a:t>
            </a:r>
            <a:r>
              <a:rPr lang="en-US" altLang="ko-KR" sz="3000" kern="0" spc="0" dirty="0">
                <a:solidFill>
                  <a:srgbClr val="E4007F"/>
                </a:solidFill>
                <a:effectLst/>
                <a:ea typeface="맑은 고딕" panose="020B0503020000020004" pitchFamily="50" charset="-127"/>
              </a:rPr>
              <a:t>. </a:t>
            </a:r>
          </a:p>
          <a:p>
            <a:pPr>
              <a:lnSpc>
                <a:spcPct val="140000"/>
              </a:lnSpc>
            </a:pPr>
            <a:r>
              <a:rPr lang="ko-KR" altLang="en-US" sz="2400" kern="0" dirty="0">
                <a:solidFill>
                  <a:srgbClr val="E4007F"/>
                </a:solidFill>
                <a:ea typeface="맑은 고딕" panose="020B0503020000020004" pitchFamily="50" charset="-127"/>
              </a:rPr>
              <a:t> 의사는 나에게 너무 빨리 먹지 말라고 말했다</a:t>
            </a:r>
            <a:r>
              <a:rPr lang="en-US" altLang="ko-KR" sz="2400" kern="0" dirty="0">
                <a:solidFill>
                  <a:srgbClr val="E4007F"/>
                </a:solidFill>
                <a:ea typeface="맑은 고딕" panose="020B0503020000020004" pitchFamily="50" charset="-127"/>
              </a:rPr>
              <a:t>.</a:t>
            </a:r>
            <a:endParaRPr lang="en-US" altLang="ko-KR" sz="2400" kern="0" spc="0" dirty="0">
              <a:solidFill>
                <a:srgbClr val="E4007F"/>
              </a:solidFill>
              <a:effectLst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6" y="4827832"/>
            <a:ext cx="9000160" cy="63748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 fontAlgn="base" latinLnBrk="1">
              <a:lnSpc>
                <a:spcPct val="160000"/>
              </a:lnSpc>
            </a:pPr>
            <a:r>
              <a:rPr lang="en-US" altLang="ko-KR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 saw my mom hide the Christmas gifts.</a:t>
            </a:r>
            <a:endParaRPr lang="en-US" altLang="ko-KR" sz="30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1721545" y="5538198"/>
            <a:ext cx="9169717" cy="12785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 fontAlgn="base" latinLnBrk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000" kern="0" spc="0" dirty="0">
                <a:solidFill>
                  <a:srgbClr val="E4007F"/>
                </a:solidFill>
                <a:effectLst/>
                <a:ea typeface="맑은 고딕" panose="020B0503020000020004" pitchFamily="50" charset="-127"/>
              </a:rPr>
              <a:t>I saw </a:t>
            </a:r>
            <a:r>
              <a:rPr lang="en-US" altLang="ko-KR" sz="3000" u="sng" kern="0" spc="0" dirty="0">
                <a:solidFill>
                  <a:srgbClr val="E4007F"/>
                </a:solidFill>
                <a:effectLst/>
                <a:ea typeface="맑은 고딕" panose="020B0503020000020004" pitchFamily="50" charset="-127"/>
              </a:rPr>
              <a:t>my mom hide the Christmas gifts</a:t>
            </a:r>
            <a:r>
              <a:rPr lang="en-US" altLang="ko-KR" sz="3000" kern="0" spc="0" dirty="0">
                <a:solidFill>
                  <a:srgbClr val="E4007F"/>
                </a:solidFill>
                <a:effectLst/>
                <a:ea typeface="맑은 고딕" panose="020B0503020000020004" pitchFamily="50" charset="-127"/>
              </a:rPr>
              <a:t>.</a:t>
            </a:r>
          </a:p>
          <a:p>
            <a:pPr marL="0" marR="0" indent="0" algn="just" fontAlgn="base" latinLnBrk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400" kern="0" dirty="0">
                <a:solidFill>
                  <a:srgbClr val="E4007F"/>
                </a:solidFill>
                <a:ea typeface="맑은 고딕" panose="020B0503020000020004" pitchFamily="50" charset="-127"/>
              </a:rPr>
              <a:t>나는 엄마가 크리스마스 선물을 숨기시는 것을 보았다</a:t>
            </a:r>
            <a:r>
              <a:rPr lang="en-US" altLang="ko-KR" sz="2400" kern="0" dirty="0">
                <a:solidFill>
                  <a:srgbClr val="E4007F"/>
                </a:solidFill>
                <a:ea typeface="맑은 고딕" panose="020B0503020000020004" pitchFamily="50" charset="-127"/>
              </a:rPr>
              <a:t>.</a:t>
            </a:r>
            <a:endParaRPr lang="en-US" altLang="ko-KR" sz="2400" kern="0" spc="0" dirty="0">
              <a:solidFill>
                <a:srgbClr val="E4007F"/>
              </a:solidFill>
              <a:effectLst/>
              <a:ea typeface="맑은 고딕" panose="020B0503020000020004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828472-96BB-E402-CE45-9A4BD0455BED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p.39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93586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461998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3200" b="1" kern="0" spc="-60" dirty="0">
                <a:solidFill>
                  <a:srgbClr val="000000"/>
                </a:solidFill>
                <a:effectLst/>
                <a:latin typeface="+mn-ea"/>
              </a:rPr>
              <a:t>능동태는 ‘</a:t>
            </a:r>
            <a:r>
              <a:rPr lang="en-US" altLang="ko-KR" sz="3200" b="1" kern="0" spc="-60" dirty="0">
                <a:solidFill>
                  <a:srgbClr val="000000"/>
                </a:solidFill>
                <a:effectLst/>
                <a:latin typeface="+mn-ea"/>
              </a:rPr>
              <a:t>~</a:t>
            </a:r>
            <a:r>
              <a:rPr lang="ko-KR" altLang="en-US" sz="3200" b="1" kern="0" spc="-60" dirty="0" err="1">
                <a:solidFill>
                  <a:srgbClr val="000000"/>
                </a:solidFill>
                <a:effectLst/>
                <a:latin typeface="+mn-ea"/>
              </a:rPr>
              <a:t>하다’라는</a:t>
            </a:r>
            <a:r>
              <a:rPr lang="ko-KR" altLang="en-US" sz="3200" b="1" kern="0" spc="-60" dirty="0">
                <a:solidFill>
                  <a:srgbClr val="000000"/>
                </a:solidFill>
                <a:effectLst/>
                <a:latin typeface="+mn-ea"/>
              </a:rPr>
              <a:t> 의미로 주어가 행위의 주체로서 어떤 동작을 능동적으로 하는 것을 나타낸다</a:t>
            </a:r>
            <a:r>
              <a:rPr lang="en-US" altLang="ko-KR" sz="3200" b="1" kern="0" spc="-60" dirty="0">
                <a:solidFill>
                  <a:srgbClr val="000000"/>
                </a:solidFill>
                <a:effectLst/>
                <a:latin typeface="+mn-ea"/>
              </a:rPr>
              <a:t>.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en-US" altLang="ko-KR" sz="3200" b="1" kern="0" spc="-60" dirty="0">
              <a:solidFill>
                <a:srgbClr val="000000"/>
              </a:solidFill>
              <a:latin typeface="+mn-ea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3200" b="1" kern="0" spc="-60" dirty="0">
                <a:solidFill>
                  <a:srgbClr val="000000"/>
                </a:solidFill>
                <a:effectLst/>
                <a:latin typeface="+mn-ea"/>
              </a:rPr>
              <a:t>수동태는 ‘</a:t>
            </a:r>
            <a:r>
              <a:rPr lang="en-US" altLang="ko-KR" sz="3200" b="1" kern="0" spc="-60" dirty="0">
                <a:solidFill>
                  <a:srgbClr val="000000"/>
                </a:solidFill>
                <a:effectLst/>
                <a:latin typeface="+mn-ea"/>
              </a:rPr>
              <a:t>~</a:t>
            </a:r>
            <a:r>
              <a:rPr lang="ko-KR" altLang="en-US" sz="3200" b="1" kern="0" spc="-60" dirty="0">
                <a:solidFill>
                  <a:srgbClr val="000000"/>
                </a:solidFill>
                <a:effectLst/>
                <a:latin typeface="+mn-ea"/>
              </a:rPr>
              <a:t>당하다</a:t>
            </a:r>
            <a:r>
              <a:rPr lang="en-US" altLang="ko-KR" sz="3200" b="1" kern="0" spc="-60" dirty="0">
                <a:solidFill>
                  <a:srgbClr val="000000"/>
                </a:solidFill>
                <a:effectLst/>
                <a:latin typeface="+mn-ea"/>
              </a:rPr>
              <a:t>, ~</a:t>
            </a:r>
            <a:r>
              <a:rPr lang="ko-KR" altLang="en-US" sz="3200" b="1" kern="0" spc="-60" dirty="0" err="1">
                <a:solidFill>
                  <a:srgbClr val="000000"/>
                </a:solidFill>
                <a:effectLst/>
                <a:latin typeface="+mn-ea"/>
              </a:rPr>
              <a:t>되다’라는</a:t>
            </a:r>
            <a:r>
              <a:rPr lang="ko-KR" altLang="en-US" sz="3200" b="1" kern="0" spc="-60" dirty="0">
                <a:solidFill>
                  <a:srgbClr val="000000"/>
                </a:solidFill>
                <a:effectLst/>
                <a:latin typeface="+mn-ea"/>
              </a:rPr>
              <a:t> 의미로 주어가 행위를 당하는 대상으로서 수동적으로 어떤 동작의 영향을 받는 것을 나타낸다</a:t>
            </a:r>
            <a:r>
              <a:rPr lang="en-US" altLang="ko-KR" sz="3200" b="1" kern="0" spc="-60" dirty="0">
                <a:solidFill>
                  <a:srgbClr val="000000"/>
                </a:solidFill>
                <a:effectLst/>
                <a:latin typeface="+mn-ea"/>
              </a:rPr>
              <a:t>. </a:t>
            </a:r>
            <a:endParaRPr lang="ko-KR" altLang="en-US" sz="3200" b="1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spc="-150" dirty="0">
                <a:latin typeface="+mj-ea"/>
                <a:ea typeface="+mj-ea"/>
              </a:rPr>
              <a:t>수동태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933B1A-5F34-51D5-E3CE-A8B8303DA525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p.39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528702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능동태</a:t>
            </a:r>
            <a:r>
              <a:rPr lang="en-US" altLang="ko-KR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] </a:t>
            </a:r>
            <a:r>
              <a:rPr lang="en-US" altLang="ko-KR" sz="3200" b="1" u="sng" kern="0" spc="-60" dirty="0">
                <a:solidFill>
                  <a:schemeClr val="accent4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People</a:t>
            </a:r>
            <a:r>
              <a:rPr lang="en-US" altLang="ko-KR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around the world </a:t>
            </a:r>
            <a:r>
              <a:rPr lang="en-US" altLang="ko-KR" sz="3200" b="1" u="sng" kern="0" spc="-6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eat</a:t>
            </a:r>
            <a:r>
              <a:rPr lang="en-US" altLang="ko-KR" sz="3200" kern="0" spc="-6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3200" b="1" u="sng" kern="0" spc="-60" dirty="0">
                <a:solidFill>
                  <a:schemeClr val="accent6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eggs</a:t>
            </a:r>
            <a:r>
              <a:rPr lang="en-US" altLang="ko-KR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32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0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</a:rPr>
              <a:t>                         </a:t>
            </a:r>
            <a:r>
              <a:rPr lang="ko-KR" altLang="en-US" sz="2000" b="1" kern="0" spc="0" dirty="0">
                <a:solidFill>
                  <a:schemeClr val="accent4">
                    <a:lumMod val="75000"/>
                  </a:schemeClr>
                </a:solidFill>
                <a:effectLst/>
                <a:latin typeface="함초롬바탕" panose="02030604000101010101" pitchFamily="18" charset="-127"/>
              </a:rPr>
              <a:t>주어</a:t>
            </a:r>
            <a:r>
              <a:rPr lang="ko-KR" altLang="en-US" sz="20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</a:rPr>
              <a:t>                                                    </a:t>
            </a:r>
            <a:r>
              <a:rPr lang="ko-KR" altLang="en-US" sz="2000" b="1" kern="0" spc="0" dirty="0">
                <a:solidFill>
                  <a:schemeClr val="accent2">
                    <a:lumMod val="75000"/>
                  </a:schemeClr>
                </a:solidFill>
                <a:effectLst/>
                <a:latin typeface="함초롬바탕" panose="02030604000101010101" pitchFamily="18" charset="-127"/>
              </a:rPr>
              <a:t>동사</a:t>
            </a:r>
            <a:r>
              <a:rPr lang="en-US" altLang="ko-KR" sz="2000" b="1" kern="0" dirty="0">
                <a:solidFill>
                  <a:schemeClr val="accent2">
                    <a:lumMod val="75000"/>
                  </a:schemeClr>
                </a:solidFill>
                <a:latin typeface="함초롬바탕" panose="02030604000101010101" pitchFamily="18" charset="-127"/>
              </a:rPr>
              <a:t> </a:t>
            </a:r>
            <a:r>
              <a:rPr lang="en-US" altLang="ko-KR" sz="2000" b="1" kern="0" dirty="0">
                <a:solidFill>
                  <a:srgbClr val="000000"/>
                </a:solidFill>
                <a:latin typeface="함초롬바탕" panose="02030604000101010101" pitchFamily="18" charset="-127"/>
              </a:rPr>
              <a:t>  </a:t>
            </a:r>
            <a:r>
              <a:rPr lang="ko-KR" altLang="en-US" sz="2000" b="1" kern="0" dirty="0">
                <a:solidFill>
                  <a:schemeClr val="accent6">
                    <a:lumMod val="75000"/>
                  </a:schemeClr>
                </a:solidFill>
                <a:latin typeface="함초롬바탕" panose="02030604000101010101" pitchFamily="18" charset="-127"/>
              </a:rPr>
              <a:t>목적어</a:t>
            </a:r>
            <a:endParaRPr lang="en-US" altLang="ko-KR" sz="2000" b="1" kern="0" spc="0" dirty="0">
              <a:solidFill>
                <a:schemeClr val="accent6">
                  <a:lumMod val="75000"/>
                </a:schemeClr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en-US" altLang="ko-KR" sz="32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algn="just" fontAlgn="base" latinLnBrk="1">
              <a:lnSpc>
                <a:spcPct val="160000"/>
              </a:lnSpc>
            </a:pPr>
            <a:r>
              <a:rPr lang="en-US" altLang="ko-KR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수동태</a:t>
            </a:r>
            <a:r>
              <a:rPr lang="en-US" altLang="ko-KR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] </a:t>
            </a:r>
            <a:r>
              <a:rPr lang="en-US" altLang="ko-KR" sz="3200" b="1" u="sng" kern="0" spc="-80" dirty="0">
                <a:solidFill>
                  <a:schemeClr val="accent6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Eggs</a:t>
            </a:r>
            <a:r>
              <a:rPr lang="en-US" altLang="ko-KR" sz="3200" kern="0" spc="-8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3200" b="1" u="sng" kern="0" spc="-80" dirty="0">
                <a:solidFill>
                  <a:srgbClr val="FF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are eaten by</a:t>
            </a:r>
            <a:r>
              <a:rPr lang="en-US" altLang="ko-KR" sz="3200" kern="0" spc="-8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  <a:ea typeface="맑은 고딕" panose="020B0503020000020004" pitchFamily="50" charset="-127"/>
              </a:rPr>
              <a:t> </a:t>
            </a:r>
            <a:r>
              <a:rPr lang="en-US" altLang="ko-KR" sz="3200" b="1" u="sng" kern="0" spc="-80" dirty="0">
                <a:solidFill>
                  <a:schemeClr val="accent4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people</a:t>
            </a:r>
            <a:r>
              <a:rPr lang="en-US" altLang="ko-KR" sz="3200" kern="0" spc="-8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around the world.</a:t>
            </a:r>
          </a:p>
          <a:p>
            <a:pPr algn="just" fontAlgn="base" latinLnBrk="1">
              <a:lnSpc>
                <a:spcPct val="160000"/>
              </a:lnSpc>
            </a:pPr>
            <a:r>
              <a:rPr lang="en-US" altLang="ko-KR" sz="2000" b="1" kern="0" spc="0" dirty="0">
                <a:solidFill>
                  <a:srgbClr val="000000"/>
                </a:solidFill>
                <a:effectLst/>
                <a:latin typeface="함초롬바탕" panose="02030604000101010101" pitchFamily="18" charset="-127"/>
              </a:rPr>
              <a:t>                     </a:t>
            </a:r>
            <a:r>
              <a:rPr lang="en-US" altLang="ko-KR" sz="2000" b="1" kern="0" spc="0" dirty="0">
                <a:solidFill>
                  <a:schemeClr val="accent6">
                    <a:lumMod val="75000"/>
                  </a:schemeClr>
                </a:solidFill>
                <a:effectLst/>
                <a:latin typeface="함초롬바탕" panose="02030604000101010101" pitchFamily="18" charset="-127"/>
              </a:rPr>
              <a:t> </a:t>
            </a:r>
            <a:r>
              <a:rPr lang="ko-KR" altLang="en-US" sz="2000" b="1" kern="0" spc="0" dirty="0">
                <a:solidFill>
                  <a:schemeClr val="accent6">
                    <a:lumMod val="75000"/>
                  </a:schemeClr>
                </a:solidFill>
                <a:effectLst/>
                <a:latin typeface="함초롬바탕" panose="02030604000101010101" pitchFamily="18" charset="-127"/>
              </a:rPr>
              <a:t>주어                  </a:t>
            </a:r>
            <a:r>
              <a:rPr lang="ko-KR" altLang="en-US" sz="2000" b="1" kern="0" spc="0" dirty="0">
                <a:solidFill>
                  <a:schemeClr val="accent2">
                    <a:lumMod val="75000"/>
                  </a:schemeClr>
                </a:solidFill>
                <a:effectLst/>
                <a:latin typeface="함초롬바탕" panose="02030604000101010101" pitchFamily="18" charset="-127"/>
              </a:rPr>
              <a:t>동사</a:t>
            </a:r>
            <a:r>
              <a:rPr lang="en-US" altLang="ko-KR" sz="2000" b="1" kern="0" dirty="0">
                <a:solidFill>
                  <a:schemeClr val="accent2">
                    <a:lumMod val="75000"/>
                  </a:schemeClr>
                </a:solidFill>
                <a:latin typeface="함초롬바탕" panose="02030604000101010101" pitchFamily="18" charset="-127"/>
              </a:rPr>
              <a:t> </a:t>
            </a:r>
            <a:r>
              <a:rPr lang="en-US" altLang="ko-KR" sz="2000" b="1" kern="0" dirty="0">
                <a:solidFill>
                  <a:srgbClr val="000000"/>
                </a:solidFill>
                <a:latin typeface="함초롬바탕" panose="02030604000101010101" pitchFamily="18" charset="-127"/>
              </a:rPr>
              <a:t>                </a:t>
            </a:r>
            <a:r>
              <a:rPr lang="ko-KR" altLang="en-US" sz="2000" b="1" kern="0" dirty="0">
                <a:solidFill>
                  <a:schemeClr val="accent4">
                    <a:lumMod val="75000"/>
                  </a:schemeClr>
                </a:solidFill>
                <a:latin typeface="함초롬바탕" panose="02030604000101010101" pitchFamily="18" charset="-127"/>
              </a:rPr>
              <a:t>목적어</a:t>
            </a:r>
            <a:r>
              <a:rPr lang="en-US" altLang="ko-KR" sz="2000" kern="0" spc="-8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algn="just" fontAlgn="base" latinLnBrk="1">
              <a:lnSpc>
                <a:spcPct val="160000"/>
              </a:lnSpc>
            </a:pPr>
            <a:endParaRPr lang="en-US" altLang="ko-KR" sz="1000" kern="0" spc="-8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+mn-ea"/>
              </a:rPr>
              <a:t>1. 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+mn-ea"/>
              </a:rPr>
              <a:t>능동태의 목적어를 수동태의 주어로 한다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+mn-ea"/>
              </a:rPr>
              <a:t>.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+mn-ea"/>
              </a:rPr>
              <a:t>2. </a:t>
            </a:r>
            <a:r>
              <a:rPr lang="ko-KR" altLang="en-US" sz="2400" kern="0" spc="-110" dirty="0">
                <a:solidFill>
                  <a:srgbClr val="000000"/>
                </a:solidFill>
                <a:effectLst/>
                <a:latin typeface="+mn-ea"/>
              </a:rPr>
              <a:t>능동태의 동사를 </a:t>
            </a:r>
            <a:r>
              <a:rPr lang="en-US" altLang="ko-KR" sz="2400" kern="0" spc="-110" dirty="0" err="1">
                <a:solidFill>
                  <a:srgbClr val="000000"/>
                </a:solidFill>
                <a:effectLst/>
                <a:latin typeface="+mn-ea"/>
              </a:rPr>
              <a:t>be+p.p</a:t>
            </a:r>
            <a:r>
              <a:rPr lang="ko-KR" altLang="en-US" sz="2400" kern="0" spc="-110" dirty="0">
                <a:solidFill>
                  <a:srgbClr val="000000"/>
                </a:solidFill>
                <a:effectLst/>
                <a:latin typeface="+mn-ea"/>
              </a:rPr>
              <a:t>로 고친다</a:t>
            </a:r>
            <a:r>
              <a:rPr lang="en-US" altLang="ko-KR" sz="2400" kern="0" spc="-110" dirty="0">
                <a:solidFill>
                  <a:srgbClr val="000000"/>
                </a:solidFill>
                <a:effectLst/>
                <a:latin typeface="+mn-ea"/>
              </a:rPr>
              <a:t>. (be</a:t>
            </a:r>
            <a:r>
              <a:rPr lang="ko-KR" altLang="en-US" sz="2400" kern="0" spc="-110" dirty="0">
                <a:solidFill>
                  <a:srgbClr val="000000"/>
                </a:solidFill>
                <a:effectLst/>
                <a:latin typeface="+mn-ea"/>
              </a:rPr>
              <a:t>동사의 시제와 인칭주의</a:t>
            </a:r>
            <a:r>
              <a:rPr lang="en-US" altLang="ko-KR" sz="2400" kern="0" spc="-110" dirty="0">
                <a:solidFill>
                  <a:srgbClr val="000000"/>
                </a:solidFill>
                <a:effectLst/>
                <a:latin typeface="+mn-ea"/>
              </a:rPr>
              <a:t>)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+mn-ea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+mn-ea"/>
              </a:rPr>
              <a:t>3. 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+mn-ea"/>
              </a:rPr>
              <a:t>능동태의 주어를 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+mn-ea"/>
              </a:rPr>
              <a:t>by+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+mn-ea"/>
              </a:rPr>
              <a:t>목적격으로 바꾼다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+mn-ea"/>
              </a:rPr>
              <a:t>.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+mn-ea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495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spc="-150" dirty="0">
                <a:latin typeface="+mj-ea"/>
                <a:ea typeface="+mj-ea"/>
              </a:rPr>
              <a:t>수동태의 기본 형태</a:t>
            </a:r>
            <a:r>
              <a:rPr lang="en-US" altLang="ko-KR" sz="3600" b="1" spc="-150" dirty="0">
                <a:latin typeface="+mj-ea"/>
                <a:ea typeface="+mj-ea"/>
              </a:rPr>
              <a:t>: be</a:t>
            </a:r>
            <a:r>
              <a:rPr lang="ko-KR" altLang="en-US" sz="3600" b="1" spc="-150" dirty="0">
                <a:latin typeface="+mj-ea"/>
                <a:ea typeface="+mj-ea"/>
              </a:rPr>
              <a:t> </a:t>
            </a:r>
            <a:r>
              <a:rPr lang="en-US" altLang="ko-KR" sz="3600" b="1" spc="-150" dirty="0">
                <a:latin typeface="+mj-ea"/>
                <a:ea typeface="+mj-ea"/>
              </a:rPr>
              <a:t>+</a:t>
            </a:r>
            <a:r>
              <a:rPr lang="ko-KR" altLang="en-US" sz="3600" b="1" spc="-150" dirty="0">
                <a:latin typeface="+mj-ea"/>
                <a:ea typeface="+mj-ea"/>
              </a:rPr>
              <a:t> </a:t>
            </a:r>
            <a:r>
              <a:rPr lang="en-US" altLang="ko-KR" sz="3600" b="1" spc="-150" dirty="0">
                <a:latin typeface="+mj-ea"/>
                <a:ea typeface="+mj-ea"/>
              </a:rPr>
              <a:t>p.p.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933B1A-5F34-51D5-E3CE-A8B8303DA525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p.39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17" name="직선 화살표 연결선 16">
            <a:extLst>
              <a:ext uri="{FF2B5EF4-FFF2-40B4-BE49-F238E27FC236}">
                <a16:creationId xmlns:a16="http://schemas.microsoft.com/office/drawing/2014/main" id="{21D461FA-7BFD-3BF7-CC2F-463ECAF6B37A}"/>
              </a:ext>
            </a:extLst>
          </p:cNvPr>
          <p:cNvCxnSpPr>
            <a:cxnSpLocks/>
          </p:cNvCxnSpPr>
          <p:nvPr/>
        </p:nvCxnSpPr>
        <p:spPr>
          <a:xfrm>
            <a:off x="3749040" y="2903220"/>
            <a:ext cx="3348990" cy="99441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>
            <a:extLst>
              <a:ext uri="{FF2B5EF4-FFF2-40B4-BE49-F238E27FC236}">
                <a16:creationId xmlns:a16="http://schemas.microsoft.com/office/drawing/2014/main" id="{18F5110D-1243-3E5C-3208-54FCF363CE44}"/>
              </a:ext>
            </a:extLst>
          </p:cNvPr>
          <p:cNvCxnSpPr>
            <a:cxnSpLocks/>
          </p:cNvCxnSpPr>
          <p:nvPr/>
        </p:nvCxnSpPr>
        <p:spPr>
          <a:xfrm flipH="1">
            <a:off x="5269230" y="2903220"/>
            <a:ext cx="2805528" cy="99441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직선 화살표 연결선 22">
            <a:extLst>
              <a:ext uri="{FF2B5EF4-FFF2-40B4-BE49-F238E27FC236}">
                <a16:creationId xmlns:a16="http://schemas.microsoft.com/office/drawing/2014/main" id="{58096877-3C9D-E1B8-2983-79DC3C17312B}"/>
              </a:ext>
            </a:extLst>
          </p:cNvPr>
          <p:cNvCxnSpPr>
            <a:cxnSpLocks/>
          </p:cNvCxnSpPr>
          <p:nvPr/>
        </p:nvCxnSpPr>
        <p:spPr>
          <a:xfrm flipH="1">
            <a:off x="3669030" y="2903220"/>
            <a:ext cx="5223510" cy="99441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7195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461953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수동태의 시제는 </a:t>
            </a:r>
            <a:r>
              <a:rPr lang="en-US" altLang="ko-KR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be</a:t>
            </a:r>
            <a:r>
              <a:rPr lang="ko-KR" altLang="en-US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동사의 형태를 바꾸거나 조동사를 활용하여 표현한다</a:t>
            </a:r>
            <a:r>
              <a:rPr lang="en-US" altLang="ko-KR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ko-KR" altLang="en-US" sz="32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현재 시제</a:t>
            </a:r>
            <a:r>
              <a:rPr lang="en-US" altLang="ko-KR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en-US" altLang="ko-KR" sz="32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am/are/is + p.p.</a:t>
            </a:r>
            <a:endParaRPr lang="en-US" altLang="ko-KR" sz="3200" b="1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과거 시제</a:t>
            </a:r>
            <a:r>
              <a:rPr lang="en-US" altLang="ko-KR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en-US" altLang="ko-KR" sz="32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was/were + p.p.</a:t>
            </a:r>
            <a:endParaRPr lang="en-US" altLang="ko-KR" sz="3200" b="1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2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미래 시제</a:t>
            </a:r>
            <a:r>
              <a:rPr lang="en-US" altLang="ko-KR" sz="32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en-US" altLang="ko-KR" sz="32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will be + p.p.</a:t>
            </a:r>
            <a:endParaRPr lang="en-US" altLang="ko-KR" sz="3200" b="1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spc="-150" dirty="0">
                <a:latin typeface="+mj-ea"/>
                <a:ea typeface="+mj-ea"/>
              </a:rPr>
              <a:t>수동태의</a:t>
            </a:r>
            <a:r>
              <a:rPr lang="en-US" altLang="ko-KR" sz="3600" b="1" spc="-150" dirty="0">
                <a:latin typeface="+mj-ea"/>
                <a:ea typeface="+mj-ea"/>
              </a:rPr>
              <a:t> </a:t>
            </a:r>
            <a:r>
              <a:rPr lang="ko-KR" altLang="en-US" sz="3600" b="1" spc="-150" dirty="0">
                <a:latin typeface="+mj-ea"/>
                <a:ea typeface="+mj-ea"/>
              </a:rPr>
              <a:t>시제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5B5E99-5429-F577-BA6C-7AED5DD647B0}"/>
              </a:ext>
            </a:extLst>
          </p:cNvPr>
          <p:cNvSpPr txBox="1"/>
          <p:nvPr/>
        </p:nvSpPr>
        <p:spPr>
          <a:xfrm>
            <a:off x="11424061" y="1459757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p.39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59464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36493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just" fontAlgn="base" latinLnBrk="1">
              <a:lnSpc>
                <a:spcPct val="180000"/>
              </a:lnSpc>
            </a:pPr>
            <a:r>
              <a:rPr lang="ko-KR" altLang="en-US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수동태로 쓰지 않는 동사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marL="209550" marR="6350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2400" kern="0" spc="-9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자동사가 쓰인 문장에는 목적어가 없기 때문에 수동태로 쓸 수 없다</a:t>
            </a:r>
            <a:r>
              <a:rPr lang="en-US" altLang="ko-KR" sz="2400" kern="0" spc="-9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209550" marR="63500" algn="just" fontAlgn="base" latinLnBrk="1">
              <a:lnSpc>
                <a:spcPct val="160000"/>
              </a:lnSpc>
            </a:pPr>
            <a:r>
              <a:rPr lang="ko-KR" altLang="en-US" sz="2400" kern="0" spc="-9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예</a:t>
            </a:r>
            <a:r>
              <a:rPr lang="en-US" altLang="ko-KR" sz="2400" kern="0" spc="-9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 arrive </a:t>
            </a:r>
            <a:r>
              <a:rPr lang="ko-KR" altLang="en-US" sz="2400" kern="0" spc="-9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도착하다</a:t>
            </a:r>
            <a:r>
              <a:rPr lang="en-US" altLang="ko-KR" sz="2400" kern="0" spc="-9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die </a:t>
            </a:r>
            <a:r>
              <a:rPr lang="ko-KR" altLang="en-US" sz="2400" kern="0" spc="-9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죽다</a:t>
            </a:r>
            <a:r>
              <a:rPr lang="en-US" altLang="ko-KR" sz="2400" kern="0" spc="-9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happen </a:t>
            </a:r>
            <a:r>
              <a:rPr lang="ko-KR" altLang="en-US" sz="2400" kern="0" spc="-9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발생하다</a:t>
            </a:r>
            <a:r>
              <a:rPr lang="en-US" altLang="ko-KR" sz="2400" kern="0" spc="-9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appear </a:t>
            </a:r>
            <a:r>
              <a:rPr lang="ko-KR" altLang="en-US" sz="2400" kern="0" spc="-9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나타나다</a:t>
            </a:r>
            <a:endParaRPr lang="en-US" altLang="ko-KR" sz="2400" kern="0" spc="-9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09550" marR="63500" algn="just" fontAlgn="base" latinLnBrk="1">
              <a:lnSpc>
                <a:spcPct val="160000"/>
              </a:lnSpc>
            </a:pPr>
            <a:endParaRPr lang="en-US" altLang="ko-KR" sz="2400" kern="0" spc="-9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09550" marR="6350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• </a:t>
            </a:r>
            <a:r>
              <a:rPr lang="ko-KR" altLang="en-US" sz="2400" kern="0" spc="-9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상태를 나타내는 일부 타동사는 의미가 어색해 수동태로 쓰지 않는다</a:t>
            </a:r>
            <a:r>
              <a:rPr lang="en-US" altLang="ko-KR" sz="2400" kern="0" spc="-9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209550" marR="6350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spc="-9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예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 have 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가지고 있다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lack 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부족하다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resemble 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닮다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fit 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어울리다 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spc="-150" dirty="0">
                <a:latin typeface="+mj-ea"/>
                <a:ea typeface="+mj-ea"/>
              </a:rPr>
              <a:t>주의해야 할 수동태 구문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5B5E99-5429-F577-BA6C-7AED5DD647B0}"/>
              </a:ext>
            </a:extLst>
          </p:cNvPr>
          <p:cNvSpPr txBox="1"/>
          <p:nvPr/>
        </p:nvSpPr>
        <p:spPr>
          <a:xfrm>
            <a:off x="11424061" y="1459757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p.39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20018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474501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209550" marR="63500" algn="just" fontAlgn="base" latinLnBrk="1">
              <a:lnSpc>
                <a:spcPct val="160000"/>
              </a:lnSpc>
            </a:pP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2)</a:t>
            </a:r>
            <a:r>
              <a:rPr lang="ko-KR" altLang="en-US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동사구의 수동태</a:t>
            </a:r>
            <a:endParaRPr lang="ko-KR" altLang="en-US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401320" marR="63500" indent="-16891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두 개 이상의 단어로 구성된 동사구는 수동태로 쓸 때 하나의 동사처럼</a:t>
            </a:r>
            <a:endParaRPr lang="en-US" altLang="ko-KR" sz="2400" kern="0" spc="-6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01320" marR="63500" indent="-16891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취급한다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동사를 </a:t>
            </a:r>
            <a:r>
              <a:rPr lang="en-US" altLang="ko-KR" sz="2400" kern="0" spc="-6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be+p.p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로 바꾸고 뒤에 따라오는 전치사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부사 등은</a:t>
            </a:r>
            <a:endParaRPr lang="en-US" altLang="ko-KR" sz="2400" kern="0" spc="-6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01320" marR="63500" indent="-16891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동사 뒤에 그대로 써준다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spc="-6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run over ~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을 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차로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치다            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take care of ~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을 돌보다 </a:t>
            </a:r>
            <a:endParaRPr lang="en-US" altLang="ko-KR" sz="2400" kern="0" spc="-6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put off (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시간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날짜를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미루다       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pay attention to ~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에 주목하다 </a:t>
            </a:r>
            <a:endParaRPr lang="en-US" altLang="ko-KR" sz="2400" kern="0" spc="-6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make fun of ~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을 놀리다             </a:t>
            </a:r>
            <a:r>
              <a:rPr lang="en-US" altLang="ko-KR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look after ~</a:t>
            </a:r>
            <a:r>
              <a:rPr lang="ko-KR" altLang="en-US" sz="24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을 돌보다</a:t>
            </a:r>
            <a:endParaRPr lang="ko-KR" altLang="en-US" sz="24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spc="-150" dirty="0">
                <a:latin typeface="+mj-ea"/>
                <a:ea typeface="+mj-ea"/>
              </a:rPr>
              <a:t>주의해야 할 수동태 구문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5B5E99-5429-F577-BA6C-7AED5DD647B0}"/>
              </a:ext>
            </a:extLst>
          </p:cNvPr>
          <p:cNvSpPr txBox="1"/>
          <p:nvPr/>
        </p:nvSpPr>
        <p:spPr>
          <a:xfrm>
            <a:off x="11424061" y="1459757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p.39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96330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63316"/>
            <a:ext cx="9631580" cy="473148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209550" marR="63500" algn="just" fontAlgn="base" latinLnBrk="1">
              <a:lnSpc>
                <a:spcPct val="160000"/>
              </a:lnSpc>
            </a:pP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3)</a:t>
            </a:r>
            <a:r>
              <a:rPr lang="ko-KR" altLang="en-US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by </a:t>
            </a:r>
            <a:r>
              <a:rPr lang="ko-KR" altLang="en-US" sz="28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이외의 전치사를 쓰는 수동태</a:t>
            </a:r>
            <a:endParaRPr lang="ko-KR" altLang="en-US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be filled with ~</a:t>
            </a:r>
            <a:r>
              <a:rPr lang="ko-KR" altLang="en-US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로 가득차다 </a:t>
            </a:r>
            <a:endParaRPr lang="en-US" altLang="ko-KR" sz="2800" kern="0" spc="-6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be satisfied with ~</a:t>
            </a:r>
            <a:r>
              <a:rPr lang="ko-KR" altLang="en-US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에 만족하다</a:t>
            </a:r>
            <a:endParaRPr lang="ko-KR" altLang="en-US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be covered with ~</a:t>
            </a:r>
            <a:r>
              <a:rPr lang="ko-KR" altLang="en-US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로 덮여 있다</a:t>
            </a:r>
            <a:endParaRPr lang="en-US" altLang="ko-KR" sz="2800" kern="0" spc="-6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be interested in ~</a:t>
            </a:r>
            <a:r>
              <a:rPr lang="ko-KR" altLang="en-US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에 관심있다</a:t>
            </a:r>
            <a:endParaRPr lang="ko-KR" altLang="en-US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    be pleased with ~</a:t>
            </a:r>
            <a:r>
              <a:rPr lang="ko-KR" altLang="en-US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에 기뻐하다 </a:t>
            </a:r>
            <a:endParaRPr lang="en-US" altLang="ko-KR" sz="2800" kern="0" spc="-6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800" kern="0" spc="-6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</a:t>
            </a:r>
            <a:r>
              <a:rPr lang="en-US" altLang="ko-KR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be known to ~</a:t>
            </a:r>
            <a:r>
              <a:rPr lang="ko-KR" altLang="en-US" sz="2800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에게 알려지다</a:t>
            </a:r>
            <a:endParaRPr lang="ko-KR" altLang="en-US" sz="2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600" b="1" spc="-150" dirty="0">
                <a:latin typeface="+mj-ea"/>
                <a:ea typeface="+mj-ea"/>
              </a:rPr>
              <a:t>주의해야 할 수동태 구문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1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5B5E99-5429-F577-BA6C-7AED5DD647B0}"/>
              </a:ext>
            </a:extLst>
          </p:cNvPr>
          <p:cNvSpPr txBox="1"/>
          <p:nvPr/>
        </p:nvSpPr>
        <p:spPr>
          <a:xfrm>
            <a:off x="11424061" y="1459757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p.39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64049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825048"/>
            <a:ext cx="9631580" cy="77598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I (born / was born) in Busan, but I grew up in Seoul.</a:t>
            </a:r>
            <a:endParaRPr lang="en-US" altLang="ko-KR" sz="30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835229" y="894438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spc="-150" dirty="0">
                <a:effectLst/>
                <a:latin typeface="+mj-ea"/>
                <a:ea typeface="+mj-ea"/>
              </a:rPr>
              <a:t>괄호 안에서 알맞은 것을 골라 봅시다</a:t>
            </a:r>
            <a:r>
              <a:rPr lang="en-US" altLang="ko-KR" sz="2400" spc="-150" dirty="0">
                <a:effectLst/>
                <a:latin typeface="+mj-ea"/>
                <a:ea typeface="+mj-ea"/>
              </a:rPr>
              <a:t>. </a:t>
            </a:r>
            <a:endParaRPr lang="ko-Kore-KR" altLang="en-US" sz="2400" spc="-150" dirty="0">
              <a:latin typeface="+mj-ea"/>
              <a:ea typeface="+mj-ea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9BE69E3-4121-51AC-DB64-449AA0515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13" y="820837"/>
            <a:ext cx="1143000" cy="57150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EE2197A9-22F0-A0F1-797E-1B0A950BF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92965" y="820837"/>
            <a:ext cx="1143000" cy="5715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62013" y="874135"/>
            <a:ext cx="1473952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450" b="1" spc="-100" dirty="0">
                <a:solidFill>
                  <a:schemeClr val="bg1"/>
                </a:solidFill>
                <a:effectLst/>
                <a:latin typeface="+mj-ea"/>
                <a:ea typeface="+mj-ea"/>
              </a:rPr>
              <a:t>연습문제</a:t>
            </a:r>
            <a:endParaRPr lang="en-US" altLang="ko-Kore-KR" sz="2450" b="1" spc="-1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2173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1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4332684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800" b="1" dirty="0">
                <a:latin typeface="Noto Sans KR" panose="020B0500000000000000" pitchFamily="34" charset="-128"/>
                <a:ea typeface="Noto Sans KR" panose="020B0500000000000000" pitchFamily="34" charset="-128"/>
              </a:rPr>
              <a:t>2</a:t>
            </a:r>
            <a:endParaRPr kumimoji="1" lang="ko-Kore-KR" altLang="en-US" sz="2800" b="1" dirty="0">
              <a:latin typeface="Noto Sans KR" panose="020B0500000000000000" pitchFamily="34" charset="-128"/>
              <a:ea typeface="Noto Sans KR" panose="020B0500000000000000" pitchFamily="34" charset="-12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1782710" y="2752580"/>
            <a:ext cx="6866340" cy="678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ko-KR" altLang="en-US" sz="3000" dirty="0">
                <a:solidFill>
                  <a:srgbClr val="E4007F"/>
                </a:solidFill>
                <a:effectLst/>
                <a:latin typeface="+mj-lt"/>
                <a:ea typeface="Noto Sans KR" panose="020B0500000000000000" pitchFamily="34" charset="-128"/>
              </a:rPr>
              <a:t> </a:t>
            </a:r>
            <a:r>
              <a:rPr lang="en-US" altLang="ko-KR" sz="3000" dirty="0">
                <a:solidFill>
                  <a:srgbClr val="E4007F"/>
                </a:solidFill>
                <a:latin typeface="+mj-lt"/>
                <a:ea typeface="Noto Sans KR" panose="020B0500000000000000" pitchFamily="34" charset="-128"/>
              </a:rPr>
              <a:t>was</a:t>
            </a:r>
            <a:r>
              <a:rPr lang="ko-KR" altLang="en-US" sz="3000" dirty="0">
                <a:solidFill>
                  <a:srgbClr val="E4007F"/>
                </a:solidFill>
                <a:latin typeface="+mj-lt"/>
                <a:ea typeface="Noto Sans KR" panose="020B0500000000000000" pitchFamily="34" charset="-128"/>
              </a:rPr>
              <a:t> </a:t>
            </a:r>
            <a:r>
              <a:rPr lang="en-US" altLang="ko-KR" sz="3000" dirty="0">
                <a:solidFill>
                  <a:srgbClr val="E4007F"/>
                </a:solidFill>
                <a:latin typeface="+mj-lt"/>
                <a:ea typeface="Noto Sans KR" panose="020B0500000000000000" pitchFamily="34" charset="-128"/>
              </a:rPr>
              <a:t>born</a:t>
            </a:r>
            <a:endParaRPr lang="en-US" altLang="ko-Kore-KR" sz="3000" dirty="0">
              <a:solidFill>
                <a:srgbClr val="E4007F"/>
              </a:solidFill>
              <a:effectLst/>
              <a:latin typeface="+mj-lt"/>
              <a:ea typeface="Noto Sans KR" panose="020B0500000000000000" pitchFamily="34" charset="-12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6" y="4015375"/>
            <a:ext cx="9356034" cy="77598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30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Harvard University (founded / was founded) in 1636.</a:t>
            </a:r>
            <a:endParaRPr lang="en-US" altLang="ko-KR" sz="30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1782709" y="5157011"/>
            <a:ext cx="91697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000" dirty="0">
                <a:solidFill>
                  <a:srgbClr val="E4007F"/>
                </a:solidFill>
                <a:latin typeface="+mj-lt"/>
                <a:ea typeface="Noto Sans KR" panose="020B0500000000000000" pitchFamily="34" charset="-128"/>
              </a:rPr>
              <a:t>was</a:t>
            </a:r>
            <a:r>
              <a:rPr lang="ko-KR" altLang="en-US" sz="3000" dirty="0">
                <a:solidFill>
                  <a:srgbClr val="E4007F"/>
                </a:solidFill>
                <a:latin typeface="+mj-lt"/>
                <a:ea typeface="Noto Sans KR" panose="020B0500000000000000" pitchFamily="34" charset="-128"/>
              </a:rPr>
              <a:t> </a:t>
            </a:r>
            <a:r>
              <a:rPr lang="en-US" altLang="ko-KR" sz="3000" dirty="0">
                <a:solidFill>
                  <a:srgbClr val="E4007F"/>
                </a:solidFill>
                <a:latin typeface="+mj-lt"/>
                <a:ea typeface="Noto Sans KR" panose="020B0500000000000000" pitchFamily="34" charset="-128"/>
              </a:rPr>
              <a:t>founded</a:t>
            </a:r>
            <a:endParaRPr lang="en-US" altLang="ko-Kore-KR" sz="3000" dirty="0">
              <a:solidFill>
                <a:srgbClr val="E5007F"/>
              </a:solidFill>
              <a:effectLst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55A8F7-13EE-FA61-A57D-1DF01AF9529A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p.39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08376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ACD5B3"/>
                </a:solidFill>
                <a:effectLst/>
                <a:ea typeface="Noto Sans KR Medium" panose="020B0500000000000000" pitchFamily="34" charset="-128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299865" y="1663316"/>
            <a:ext cx="9652561" cy="433080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30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목적격 보어는 목적어의 상태나 성질을 보충 설명한다</a:t>
            </a:r>
            <a:r>
              <a:rPr lang="en-US" altLang="ko-KR" sz="30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en-US" altLang="ko-KR" sz="3000" b="1" kern="0" spc="-6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30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목적어와 목적격 보어는 의미상 주어와 서술어의 관계이기 때문에 “</a:t>
            </a:r>
            <a:r>
              <a:rPr lang="en-US" altLang="ko-KR" sz="30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30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목적어</a:t>
            </a:r>
            <a:r>
              <a:rPr lang="en-US" altLang="ko-KR" sz="30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30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가 </a:t>
            </a:r>
            <a:r>
              <a:rPr lang="en-US" altLang="ko-KR" sz="30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30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목적격 보어</a:t>
            </a:r>
            <a:r>
              <a:rPr lang="en-US" altLang="ko-KR" sz="30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3000" b="1" kern="0" spc="-6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하다”로</a:t>
            </a:r>
            <a:r>
              <a:rPr lang="ko-KR" altLang="en-US" sz="30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해석한다</a:t>
            </a:r>
            <a:r>
              <a:rPr lang="en-US" altLang="ko-KR" sz="30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endParaRPr lang="en-US" altLang="ko-KR" sz="3000" b="1" kern="0" spc="-6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indent="0" algn="just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30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동사에 따라 목적격 보어의 형태가 다르다</a:t>
            </a:r>
            <a:r>
              <a:rPr lang="en-US" altLang="ko-KR" sz="3000" b="1" kern="0" spc="-6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3000" b="1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535455" y="83516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600" spc="-150" dirty="0">
                <a:latin typeface="+mj-ea"/>
                <a:ea typeface="+mj-ea"/>
              </a:rPr>
              <a:t> </a:t>
            </a:r>
            <a:r>
              <a:rPr lang="ko-KR" altLang="en-US" sz="3600" b="1" spc="-150" dirty="0">
                <a:latin typeface="+mj-ea"/>
                <a:ea typeface="+mj-ea"/>
              </a:rPr>
              <a:t>동사 </a:t>
            </a:r>
            <a:r>
              <a:rPr lang="en-US" altLang="ko-KR" sz="3600" b="1" spc="-150" dirty="0">
                <a:latin typeface="+mj-ea"/>
                <a:ea typeface="+mj-ea"/>
              </a:rPr>
              <a:t>+ </a:t>
            </a:r>
            <a:r>
              <a:rPr lang="ko-KR" altLang="en-US" sz="3600" b="1" spc="-150" dirty="0">
                <a:latin typeface="+mj-ea"/>
                <a:ea typeface="+mj-ea"/>
              </a:rPr>
              <a:t>목적어 </a:t>
            </a:r>
            <a:r>
              <a:rPr lang="en-US" altLang="ko-KR" sz="3600" b="1" spc="-150" dirty="0">
                <a:latin typeface="+mj-ea"/>
                <a:ea typeface="+mj-ea"/>
              </a:rPr>
              <a:t>+ to </a:t>
            </a:r>
            <a:r>
              <a:rPr lang="ko-KR" altLang="en-US" sz="3600" b="1" spc="-150" dirty="0">
                <a:latin typeface="+mj-ea"/>
                <a:ea typeface="+mj-ea"/>
              </a:rPr>
              <a:t>부정사</a:t>
            </a:r>
            <a:endParaRPr lang="ko-Kore-KR" altLang="en-US" sz="3600" b="1" spc="-150" dirty="0">
              <a:latin typeface="+mj-ea"/>
              <a:ea typeface="+mj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1CF4434-6845-8DC8-EE42-F70B933B2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1" y="891498"/>
            <a:ext cx="965200" cy="4826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C87C023A-5213-0293-D4F8-ADC3DBEF85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570255" y="891498"/>
            <a:ext cx="965200" cy="482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333A994-49D1-9D0D-C597-2CE117762B3A}"/>
              </a:ext>
            </a:extLst>
          </p:cNvPr>
          <p:cNvSpPr txBox="1"/>
          <p:nvPr/>
        </p:nvSpPr>
        <p:spPr>
          <a:xfrm>
            <a:off x="1270480" y="898118"/>
            <a:ext cx="1264975" cy="46935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450" spc="-100" dirty="0">
                <a:solidFill>
                  <a:schemeClr val="bg1"/>
                </a:solidFill>
                <a:effectLst/>
                <a:latin typeface="+mj-lt"/>
                <a:ea typeface="Noto Sans KR Medium" panose="020B0500000000000000" pitchFamily="34" charset="-128"/>
              </a:rPr>
              <a:t>Point 2</a:t>
            </a:r>
            <a:endParaRPr lang="en-US" altLang="ko-Kore-KR" sz="2450" spc="-100" dirty="0">
              <a:solidFill>
                <a:schemeClr val="bg1"/>
              </a:solidFill>
              <a:effectLst/>
              <a:latin typeface="+mj-lt"/>
              <a:ea typeface="Noto Sans KR Medium" panose="020B0500000000000000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39BDCD-AA8E-E33F-E032-1B8C61D2AA6F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p.39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45202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사용자 지정 1">
      <a:majorFont>
        <a:latin typeface="Calibri"/>
        <a:ea typeface="나눔 고딕"/>
        <a:cs typeface=""/>
      </a:majorFont>
      <a:minorFont>
        <a:latin typeface="Calibri"/>
        <a:ea typeface="나눔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</TotalTime>
  <Words>859</Words>
  <Application>Microsoft Office PowerPoint</Application>
  <PresentationFormat>와이드스크린</PresentationFormat>
  <Paragraphs>138</Paragraphs>
  <Slides>14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1" baseType="lpstr">
      <vt:lpstr>Noto Sans KR</vt:lpstr>
      <vt:lpstr>Noto Sans KR Medium</vt:lpstr>
      <vt:lpstr>맑은 고딕</vt:lpstr>
      <vt:lpstr>함초롬바탕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김효민B</dc:creator>
  <cp:lastModifiedBy>현우 이</cp:lastModifiedBy>
  <cp:revision>24</cp:revision>
  <dcterms:created xsi:type="dcterms:W3CDTF">2024-07-02T00:56:12Z</dcterms:created>
  <dcterms:modified xsi:type="dcterms:W3CDTF">2024-09-03T04:50:01Z</dcterms:modified>
</cp:coreProperties>
</file>